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9" r:id="rId3"/>
    <p:sldId id="261" r:id="rId4"/>
    <p:sldId id="293" r:id="rId5"/>
    <p:sldId id="265" r:id="rId6"/>
    <p:sldId id="266" r:id="rId7"/>
    <p:sldId id="268" r:id="rId8"/>
    <p:sldId id="269" r:id="rId9"/>
    <p:sldId id="274" r:id="rId10"/>
    <p:sldId id="267" r:id="rId11"/>
    <p:sldId id="273" r:id="rId12"/>
    <p:sldId id="270" r:id="rId13"/>
    <p:sldId id="271" r:id="rId14"/>
    <p:sldId id="272" r:id="rId15"/>
    <p:sldId id="291" r:id="rId16"/>
    <p:sldId id="290" r:id="rId17"/>
    <p:sldId id="292" r:id="rId18"/>
    <p:sldId id="279" r:id="rId19"/>
    <p:sldId id="278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8" r:id="rId28"/>
    <p:sldId id="287" r:id="rId29"/>
    <p:sldId id="289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07C2DE4-AD13-45BA-98DE-0AD2F03254AD}">
          <p14:sldIdLst>
            <p14:sldId id="257"/>
            <p14:sldId id="259"/>
            <p14:sldId id="261"/>
            <p14:sldId id="293"/>
            <p14:sldId id="265"/>
            <p14:sldId id="266"/>
            <p14:sldId id="268"/>
            <p14:sldId id="269"/>
            <p14:sldId id="274"/>
            <p14:sldId id="267"/>
            <p14:sldId id="273"/>
            <p14:sldId id="270"/>
            <p14:sldId id="271"/>
            <p14:sldId id="272"/>
            <p14:sldId id="291"/>
            <p14:sldId id="290"/>
            <p14:sldId id="292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5"/>
            <p14:sldId id="288"/>
            <p14:sldId id="287"/>
            <p14:sldId id="289"/>
          </p14:sldIdLst>
        </p14:section>
        <p14:section name="Section sans titre" id="{B258EC1E-F9DF-47A8-AA53-E6A3B30760A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C6269-1A05-4998-9031-A19BDC3BB908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CC0E0CE4-B87B-4DD2-95E1-841E09AE3E1A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320k Lignes, 163 Colonnes</a:t>
          </a:r>
        </a:p>
      </dgm:t>
    </dgm:pt>
    <dgm:pt modelId="{66371C47-8133-4D01-8B7C-87966CCD6B04}" type="parTrans" cxnId="{3D86779B-137C-4EE7-A10E-F46BB16D5D50}">
      <dgm:prSet/>
      <dgm:spPr/>
      <dgm:t>
        <a:bodyPr/>
        <a:lstStyle/>
        <a:p>
          <a:endParaRPr lang="fr-FR"/>
        </a:p>
      </dgm:t>
    </dgm:pt>
    <dgm:pt modelId="{7062D621-10C7-4219-92ED-9946ADFE92F9}" type="sibTrans" cxnId="{3D86779B-137C-4EE7-A10E-F46BB16D5D50}">
      <dgm:prSet/>
      <dgm:spPr/>
      <dgm:t>
        <a:bodyPr/>
        <a:lstStyle/>
        <a:p>
          <a:endParaRPr lang="fr-FR"/>
        </a:p>
      </dgm:t>
    </dgm:pt>
    <dgm:pt modelId="{0833FF78-335F-41E8-B9AE-22BDE4924BF7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Réduction </a:t>
          </a:r>
          <a:r>
            <a:rPr lang="fr-FR" sz="3200">
              <a:solidFill>
                <a:schemeClr val="bg1"/>
              </a:solidFill>
            </a:rPr>
            <a:t>à 98k </a:t>
          </a:r>
          <a:r>
            <a:rPr lang="fr-FR" sz="3200" dirty="0">
              <a:solidFill>
                <a:schemeClr val="bg1"/>
              </a:solidFill>
            </a:rPr>
            <a:t>lignes</a:t>
          </a:r>
          <a:endParaRPr lang="fr-FR" sz="3200" dirty="0">
            <a:solidFill>
              <a:srgbClr val="FFFF00"/>
            </a:solidFill>
          </a:endParaRPr>
        </a:p>
      </dgm:t>
    </dgm:pt>
    <dgm:pt modelId="{FD58C9DD-2766-4AB7-8CA7-CE21FB80CF93}" type="parTrans" cxnId="{C2097EDF-163D-440B-A1E2-C47B63CA4760}">
      <dgm:prSet/>
      <dgm:spPr/>
      <dgm:t>
        <a:bodyPr/>
        <a:lstStyle/>
        <a:p>
          <a:endParaRPr lang="fr-FR"/>
        </a:p>
      </dgm:t>
    </dgm:pt>
    <dgm:pt modelId="{21CB6F98-2528-4034-9223-34CA179DFB04}" type="sibTrans" cxnId="{C2097EDF-163D-440B-A1E2-C47B63CA4760}">
      <dgm:prSet/>
      <dgm:spPr/>
      <dgm:t>
        <a:bodyPr/>
        <a:lstStyle/>
        <a:p>
          <a:endParaRPr lang="fr-FR"/>
        </a:p>
      </dgm:t>
    </dgm:pt>
    <dgm:pt modelId="{C3FFF11F-5F69-4751-A38D-0797214F77E4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75 </a:t>
          </a:r>
          <a:r>
            <a:rPr lang="fr-FR" sz="3200" dirty="0">
              <a:solidFill>
                <a:srgbClr val="FFFF00"/>
              </a:solidFill>
            </a:rPr>
            <a:t>C</a:t>
          </a:r>
          <a:r>
            <a:rPr lang="fr-FR" sz="3200" dirty="0">
              <a:solidFill>
                <a:schemeClr val="bg1"/>
              </a:solidFill>
            </a:rPr>
            <a:t>olonnes</a:t>
          </a:r>
        </a:p>
      </dgm:t>
    </dgm:pt>
    <dgm:pt modelId="{F6B2BCBA-BC0C-4D47-9D21-30659C33C812}" type="parTrans" cxnId="{F578D704-39BE-4636-B689-4D3073387AB8}">
      <dgm:prSet/>
      <dgm:spPr/>
      <dgm:t>
        <a:bodyPr/>
        <a:lstStyle/>
        <a:p>
          <a:endParaRPr lang="fr-FR"/>
        </a:p>
      </dgm:t>
    </dgm:pt>
    <dgm:pt modelId="{8A681DD3-9C05-4F32-8932-7C662F9FE28B}" type="sibTrans" cxnId="{F578D704-39BE-4636-B689-4D3073387AB8}">
      <dgm:prSet/>
      <dgm:spPr/>
      <dgm:t>
        <a:bodyPr/>
        <a:lstStyle/>
        <a:p>
          <a:endParaRPr lang="fr-FR"/>
        </a:p>
      </dgm:t>
    </dgm:pt>
    <dgm:pt modelId="{7047BA05-86F1-4F28-92BE-415347986E7A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34 </a:t>
          </a:r>
          <a:r>
            <a:rPr lang="fr-FR" sz="3200" dirty="0">
              <a:solidFill>
                <a:srgbClr val="FFFF00"/>
              </a:solidFill>
            </a:rPr>
            <a:t>C</a:t>
          </a:r>
        </a:p>
      </dgm:t>
    </dgm:pt>
    <dgm:pt modelId="{D41DF066-D3A3-4D19-AB2C-A8E422F9795E}" type="parTrans" cxnId="{661F107E-3FF7-4C7E-89BB-AD526DF3538C}">
      <dgm:prSet/>
      <dgm:spPr/>
      <dgm:t>
        <a:bodyPr/>
        <a:lstStyle/>
        <a:p>
          <a:endParaRPr lang="fr-FR"/>
        </a:p>
      </dgm:t>
    </dgm:pt>
    <dgm:pt modelId="{B37972E6-6792-4469-8149-F973ED290BBB}" type="sibTrans" cxnId="{661F107E-3FF7-4C7E-89BB-AD526DF3538C}">
      <dgm:prSet/>
      <dgm:spPr/>
      <dgm:t>
        <a:bodyPr/>
        <a:lstStyle/>
        <a:p>
          <a:endParaRPr lang="fr-FR"/>
        </a:p>
      </dgm:t>
    </dgm:pt>
    <dgm:pt modelId="{00E6E261-79A2-4BED-BC13-EE2829AFBDEC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10 </a:t>
          </a:r>
          <a:r>
            <a:rPr lang="fr-FR" sz="3200" dirty="0">
              <a:solidFill>
                <a:srgbClr val="FFFF00"/>
              </a:solidFill>
            </a:rPr>
            <a:t>C</a:t>
          </a:r>
          <a:endParaRPr lang="fr-FR" sz="3200" dirty="0"/>
        </a:p>
      </dgm:t>
    </dgm:pt>
    <dgm:pt modelId="{7709A1B9-D277-4209-B65C-53316102CA89}" type="parTrans" cxnId="{1FFD01CF-C9D7-4063-A8ED-162ABDCB469C}">
      <dgm:prSet/>
      <dgm:spPr/>
      <dgm:t>
        <a:bodyPr/>
        <a:lstStyle/>
        <a:p>
          <a:endParaRPr lang="fr-FR"/>
        </a:p>
      </dgm:t>
    </dgm:pt>
    <dgm:pt modelId="{FE3F2BE8-7474-4A51-B0D4-69CC7252CD4B}" type="sibTrans" cxnId="{1FFD01CF-C9D7-4063-A8ED-162ABDCB469C}">
      <dgm:prSet/>
      <dgm:spPr/>
      <dgm:t>
        <a:bodyPr/>
        <a:lstStyle/>
        <a:p>
          <a:endParaRPr lang="fr-FR"/>
        </a:p>
      </dgm:t>
    </dgm:pt>
    <dgm:pt modelId="{E9B98337-9D45-4A67-8DDF-484E51C49A3D}" type="pres">
      <dgm:prSet presAssocID="{CE4C6269-1A05-4998-9031-A19BDC3BB908}" presName="Name0" presStyleCnt="0">
        <dgm:presLayoutVars>
          <dgm:dir/>
          <dgm:animLvl val="lvl"/>
          <dgm:resizeHandles val="exact"/>
        </dgm:presLayoutVars>
      </dgm:prSet>
      <dgm:spPr/>
    </dgm:pt>
    <dgm:pt modelId="{1C7C7CCF-8D69-4923-B078-DEE2C26CACC9}" type="pres">
      <dgm:prSet presAssocID="{CC0E0CE4-B87B-4DD2-95E1-841E09AE3E1A}" presName="Name8" presStyleCnt="0"/>
      <dgm:spPr/>
    </dgm:pt>
    <dgm:pt modelId="{197D6E78-2B79-4638-8727-8F4DF463C6B9}" type="pres">
      <dgm:prSet presAssocID="{CC0E0CE4-B87B-4DD2-95E1-841E09AE3E1A}" presName="level" presStyleLbl="node1" presStyleIdx="0" presStyleCnt="5" custLinFactNeighborX="7127" custLinFactNeighborY="-806">
        <dgm:presLayoutVars>
          <dgm:chMax val="1"/>
          <dgm:bulletEnabled val="1"/>
        </dgm:presLayoutVars>
      </dgm:prSet>
      <dgm:spPr/>
    </dgm:pt>
    <dgm:pt modelId="{4461FD10-749B-42FB-933B-6698CBB26019}" type="pres">
      <dgm:prSet presAssocID="{CC0E0CE4-B87B-4DD2-95E1-841E09AE3E1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9570C2F-6DCA-432C-B654-76D2F04E8645}" type="pres">
      <dgm:prSet presAssocID="{0833FF78-335F-41E8-B9AE-22BDE4924BF7}" presName="Name8" presStyleCnt="0"/>
      <dgm:spPr/>
    </dgm:pt>
    <dgm:pt modelId="{878C4B71-CF2F-43DB-830B-35A3B1C5357D}" type="pres">
      <dgm:prSet presAssocID="{0833FF78-335F-41E8-B9AE-22BDE4924BF7}" presName="level" presStyleLbl="node1" presStyleIdx="1" presStyleCnt="5">
        <dgm:presLayoutVars>
          <dgm:chMax val="1"/>
          <dgm:bulletEnabled val="1"/>
        </dgm:presLayoutVars>
      </dgm:prSet>
      <dgm:spPr/>
    </dgm:pt>
    <dgm:pt modelId="{C04D0C49-6A1D-476E-9CF9-44C8E9C1A087}" type="pres">
      <dgm:prSet presAssocID="{0833FF78-335F-41E8-B9AE-22BDE4924B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0D1358-7893-439C-AEBB-273AF469D1FF}" type="pres">
      <dgm:prSet presAssocID="{C3FFF11F-5F69-4751-A38D-0797214F77E4}" presName="Name8" presStyleCnt="0"/>
      <dgm:spPr/>
    </dgm:pt>
    <dgm:pt modelId="{92EA902C-F028-4C97-89C1-EC17621FE610}" type="pres">
      <dgm:prSet presAssocID="{C3FFF11F-5F69-4751-A38D-0797214F77E4}" presName="level" presStyleLbl="node1" presStyleIdx="2" presStyleCnt="5">
        <dgm:presLayoutVars>
          <dgm:chMax val="1"/>
          <dgm:bulletEnabled val="1"/>
        </dgm:presLayoutVars>
      </dgm:prSet>
      <dgm:spPr/>
    </dgm:pt>
    <dgm:pt modelId="{9A229909-3C19-4318-96EC-84737FF55626}" type="pres">
      <dgm:prSet presAssocID="{C3FFF11F-5F69-4751-A38D-0797214F77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59F1D5B-1B1A-4D07-9038-90F71EB67B72}" type="pres">
      <dgm:prSet presAssocID="{7047BA05-86F1-4F28-92BE-415347986E7A}" presName="Name8" presStyleCnt="0"/>
      <dgm:spPr/>
    </dgm:pt>
    <dgm:pt modelId="{2A11FD1B-540C-4376-9F42-68360DB9348E}" type="pres">
      <dgm:prSet presAssocID="{7047BA05-86F1-4F28-92BE-415347986E7A}" presName="level" presStyleLbl="node1" presStyleIdx="3" presStyleCnt="5">
        <dgm:presLayoutVars>
          <dgm:chMax val="1"/>
          <dgm:bulletEnabled val="1"/>
        </dgm:presLayoutVars>
      </dgm:prSet>
      <dgm:spPr/>
    </dgm:pt>
    <dgm:pt modelId="{CA991424-2F34-437B-A8B4-A5DDB24CF6D0}" type="pres">
      <dgm:prSet presAssocID="{7047BA05-86F1-4F28-92BE-415347986E7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AB831FB-DC0C-4E96-B659-4216290D867B}" type="pres">
      <dgm:prSet presAssocID="{00E6E261-79A2-4BED-BC13-EE2829AFBDEC}" presName="Name8" presStyleCnt="0"/>
      <dgm:spPr/>
    </dgm:pt>
    <dgm:pt modelId="{FA248874-6094-4FE2-ACCC-A001498BCDC5}" type="pres">
      <dgm:prSet presAssocID="{00E6E261-79A2-4BED-BC13-EE2829AFBDEC}" presName="level" presStyleLbl="node1" presStyleIdx="4" presStyleCnt="5">
        <dgm:presLayoutVars>
          <dgm:chMax val="1"/>
          <dgm:bulletEnabled val="1"/>
        </dgm:presLayoutVars>
      </dgm:prSet>
      <dgm:spPr/>
    </dgm:pt>
    <dgm:pt modelId="{03AF1CD4-AD31-4C04-AFD1-0FD9A5F62DD6}" type="pres">
      <dgm:prSet presAssocID="{00E6E261-79A2-4BED-BC13-EE2829AFBDE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A5E9B01-7D25-4941-9DAF-7962A5996339}" type="presOf" srcId="{00E6E261-79A2-4BED-BC13-EE2829AFBDEC}" destId="{03AF1CD4-AD31-4C04-AFD1-0FD9A5F62DD6}" srcOrd="1" destOrd="0" presId="urn:microsoft.com/office/officeart/2005/8/layout/pyramid3"/>
    <dgm:cxn modelId="{F578D704-39BE-4636-B689-4D3073387AB8}" srcId="{CE4C6269-1A05-4998-9031-A19BDC3BB908}" destId="{C3FFF11F-5F69-4751-A38D-0797214F77E4}" srcOrd="2" destOrd="0" parTransId="{F6B2BCBA-BC0C-4D47-9D21-30659C33C812}" sibTransId="{8A681DD3-9C05-4F32-8932-7C662F9FE28B}"/>
    <dgm:cxn modelId="{0A69531E-42AD-46DD-A75D-E0F895187932}" type="presOf" srcId="{CE4C6269-1A05-4998-9031-A19BDC3BB908}" destId="{E9B98337-9D45-4A67-8DDF-484E51C49A3D}" srcOrd="0" destOrd="0" presId="urn:microsoft.com/office/officeart/2005/8/layout/pyramid3"/>
    <dgm:cxn modelId="{899F1E35-E97C-43BF-ACA2-576AAE243DD3}" type="presOf" srcId="{C3FFF11F-5F69-4751-A38D-0797214F77E4}" destId="{9A229909-3C19-4318-96EC-84737FF55626}" srcOrd="1" destOrd="0" presId="urn:microsoft.com/office/officeart/2005/8/layout/pyramid3"/>
    <dgm:cxn modelId="{EEA4F962-C396-414B-B6F9-6399CDE5C96D}" type="presOf" srcId="{C3FFF11F-5F69-4751-A38D-0797214F77E4}" destId="{92EA902C-F028-4C97-89C1-EC17621FE610}" srcOrd="0" destOrd="0" presId="urn:microsoft.com/office/officeart/2005/8/layout/pyramid3"/>
    <dgm:cxn modelId="{5BF14465-14A7-4DA5-885E-C31A40CFD453}" type="presOf" srcId="{0833FF78-335F-41E8-B9AE-22BDE4924BF7}" destId="{878C4B71-CF2F-43DB-830B-35A3B1C5357D}" srcOrd="0" destOrd="0" presId="urn:microsoft.com/office/officeart/2005/8/layout/pyramid3"/>
    <dgm:cxn modelId="{82A5806F-BEEE-4D45-BDE5-0CAE929116A9}" type="presOf" srcId="{00E6E261-79A2-4BED-BC13-EE2829AFBDEC}" destId="{FA248874-6094-4FE2-ACCC-A001498BCDC5}" srcOrd="0" destOrd="0" presId="urn:microsoft.com/office/officeart/2005/8/layout/pyramid3"/>
    <dgm:cxn modelId="{661F107E-3FF7-4C7E-89BB-AD526DF3538C}" srcId="{CE4C6269-1A05-4998-9031-A19BDC3BB908}" destId="{7047BA05-86F1-4F28-92BE-415347986E7A}" srcOrd="3" destOrd="0" parTransId="{D41DF066-D3A3-4D19-AB2C-A8E422F9795E}" sibTransId="{B37972E6-6792-4469-8149-F973ED290BBB}"/>
    <dgm:cxn modelId="{29B1F17E-6939-4314-92B0-39E08A97B9CB}" type="presOf" srcId="{7047BA05-86F1-4F28-92BE-415347986E7A}" destId="{CA991424-2F34-437B-A8B4-A5DDB24CF6D0}" srcOrd="1" destOrd="0" presId="urn:microsoft.com/office/officeart/2005/8/layout/pyramid3"/>
    <dgm:cxn modelId="{EC5CEE8A-B08E-42DE-BE72-987B2A552A69}" type="presOf" srcId="{7047BA05-86F1-4F28-92BE-415347986E7A}" destId="{2A11FD1B-540C-4376-9F42-68360DB9348E}" srcOrd="0" destOrd="0" presId="urn:microsoft.com/office/officeart/2005/8/layout/pyramid3"/>
    <dgm:cxn modelId="{3D86779B-137C-4EE7-A10E-F46BB16D5D50}" srcId="{CE4C6269-1A05-4998-9031-A19BDC3BB908}" destId="{CC0E0CE4-B87B-4DD2-95E1-841E09AE3E1A}" srcOrd="0" destOrd="0" parTransId="{66371C47-8133-4D01-8B7C-87966CCD6B04}" sibTransId="{7062D621-10C7-4219-92ED-9946ADFE92F9}"/>
    <dgm:cxn modelId="{1FFD01CF-C9D7-4063-A8ED-162ABDCB469C}" srcId="{CE4C6269-1A05-4998-9031-A19BDC3BB908}" destId="{00E6E261-79A2-4BED-BC13-EE2829AFBDEC}" srcOrd="4" destOrd="0" parTransId="{7709A1B9-D277-4209-B65C-53316102CA89}" sibTransId="{FE3F2BE8-7474-4A51-B0D4-69CC7252CD4B}"/>
    <dgm:cxn modelId="{A040AADE-32C5-4AF1-B8BC-4FF2B787B17B}" type="presOf" srcId="{0833FF78-335F-41E8-B9AE-22BDE4924BF7}" destId="{C04D0C49-6A1D-476E-9CF9-44C8E9C1A087}" srcOrd="1" destOrd="0" presId="urn:microsoft.com/office/officeart/2005/8/layout/pyramid3"/>
    <dgm:cxn modelId="{C2097EDF-163D-440B-A1E2-C47B63CA4760}" srcId="{CE4C6269-1A05-4998-9031-A19BDC3BB908}" destId="{0833FF78-335F-41E8-B9AE-22BDE4924BF7}" srcOrd="1" destOrd="0" parTransId="{FD58C9DD-2766-4AB7-8CA7-CE21FB80CF93}" sibTransId="{21CB6F98-2528-4034-9223-34CA179DFB04}"/>
    <dgm:cxn modelId="{21D218F6-8998-4331-AB7E-FAC1CA6EF7FE}" type="presOf" srcId="{CC0E0CE4-B87B-4DD2-95E1-841E09AE3E1A}" destId="{197D6E78-2B79-4638-8727-8F4DF463C6B9}" srcOrd="0" destOrd="0" presId="urn:microsoft.com/office/officeart/2005/8/layout/pyramid3"/>
    <dgm:cxn modelId="{2CBC4CFD-36A5-4E46-AE24-2AC5A2F14CAF}" type="presOf" srcId="{CC0E0CE4-B87B-4DD2-95E1-841E09AE3E1A}" destId="{4461FD10-749B-42FB-933B-6698CBB26019}" srcOrd="1" destOrd="0" presId="urn:microsoft.com/office/officeart/2005/8/layout/pyramid3"/>
    <dgm:cxn modelId="{A62942FB-6D8A-4EAC-9009-148930D62101}" type="presParOf" srcId="{E9B98337-9D45-4A67-8DDF-484E51C49A3D}" destId="{1C7C7CCF-8D69-4923-B078-DEE2C26CACC9}" srcOrd="0" destOrd="0" presId="urn:microsoft.com/office/officeart/2005/8/layout/pyramid3"/>
    <dgm:cxn modelId="{26AB5637-F72F-4F5B-ABD4-F5C31B93986C}" type="presParOf" srcId="{1C7C7CCF-8D69-4923-B078-DEE2C26CACC9}" destId="{197D6E78-2B79-4638-8727-8F4DF463C6B9}" srcOrd="0" destOrd="0" presId="urn:microsoft.com/office/officeart/2005/8/layout/pyramid3"/>
    <dgm:cxn modelId="{6649C613-98AC-4849-A945-68DB052C3F38}" type="presParOf" srcId="{1C7C7CCF-8D69-4923-B078-DEE2C26CACC9}" destId="{4461FD10-749B-42FB-933B-6698CBB26019}" srcOrd="1" destOrd="0" presId="urn:microsoft.com/office/officeart/2005/8/layout/pyramid3"/>
    <dgm:cxn modelId="{E1971C35-DB0E-4312-B172-60EC49AF23C8}" type="presParOf" srcId="{E9B98337-9D45-4A67-8DDF-484E51C49A3D}" destId="{B9570C2F-6DCA-432C-B654-76D2F04E8645}" srcOrd="1" destOrd="0" presId="urn:microsoft.com/office/officeart/2005/8/layout/pyramid3"/>
    <dgm:cxn modelId="{DD3EE6A6-BA40-4750-ABC9-DB29C2F16D2B}" type="presParOf" srcId="{B9570C2F-6DCA-432C-B654-76D2F04E8645}" destId="{878C4B71-CF2F-43DB-830B-35A3B1C5357D}" srcOrd="0" destOrd="0" presId="urn:microsoft.com/office/officeart/2005/8/layout/pyramid3"/>
    <dgm:cxn modelId="{0826819F-2EE2-4530-AF83-81DFE84976EA}" type="presParOf" srcId="{B9570C2F-6DCA-432C-B654-76D2F04E8645}" destId="{C04D0C49-6A1D-476E-9CF9-44C8E9C1A087}" srcOrd="1" destOrd="0" presId="urn:microsoft.com/office/officeart/2005/8/layout/pyramid3"/>
    <dgm:cxn modelId="{2EE40D0A-CE0C-466C-ABAD-92DED9579CEC}" type="presParOf" srcId="{E9B98337-9D45-4A67-8DDF-484E51C49A3D}" destId="{6B0D1358-7893-439C-AEBB-273AF469D1FF}" srcOrd="2" destOrd="0" presId="urn:microsoft.com/office/officeart/2005/8/layout/pyramid3"/>
    <dgm:cxn modelId="{7F029C48-CFEB-4513-BD93-E4AD931F4671}" type="presParOf" srcId="{6B0D1358-7893-439C-AEBB-273AF469D1FF}" destId="{92EA902C-F028-4C97-89C1-EC17621FE610}" srcOrd="0" destOrd="0" presId="urn:microsoft.com/office/officeart/2005/8/layout/pyramid3"/>
    <dgm:cxn modelId="{CC8916B9-65B1-46BF-9D22-6E84DFFB073E}" type="presParOf" srcId="{6B0D1358-7893-439C-AEBB-273AF469D1FF}" destId="{9A229909-3C19-4318-96EC-84737FF55626}" srcOrd="1" destOrd="0" presId="urn:microsoft.com/office/officeart/2005/8/layout/pyramid3"/>
    <dgm:cxn modelId="{5B9EB1F1-10BD-4C4B-9D3B-A3193231F628}" type="presParOf" srcId="{E9B98337-9D45-4A67-8DDF-484E51C49A3D}" destId="{959F1D5B-1B1A-4D07-9038-90F71EB67B72}" srcOrd="3" destOrd="0" presId="urn:microsoft.com/office/officeart/2005/8/layout/pyramid3"/>
    <dgm:cxn modelId="{BF034A4F-5F1A-4168-A54E-24B291B449B6}" type="presParOf" srcId="{959F1D5B-1B1A-4D07-9038-90F71EB67B72}" destId="{2A11FD1B-540C-4376-9F42-68360DB9348E}" srcOrd="0" destOrd="0" presId="urn:microsoft.com/office/officeart/2005/8/layout/pyramid3"/>
    <dgm:cxn modelId="{13A37E80-AE30-453F-A40E-FEDBF0F57277}" type="presParOf" srcId="{959F1D5B-1B1A-4D07-9038-90F71EB67B72}" destId="{CA991424-2F34-437B-A8B4-A5DDB24CF6D0}" srcOrd="1" destOrd="0" presId="urn:microsoft.com/office/officeart/2005/8/layout/pyramid3"/>
    <dgm:cxn modelId="{1E950EF3-E491-47B0-B027-CD949B253972}" type="presParOf" srcId="{E9B98337-9D45-4A67-8DDF-484E51C49A3D}" destId="{EAB831FB-DC0C-4E96-B659-4216290D867B}" srcOrd="4" destOrd="0" presId="urn:microsoft.com/office/officeart/2005/8/layout/pyramid3"/>
    <dgm:cxn modelId="{75BAE2DA-BD15-4B71-B13B-E587FB333742}" type="presParOf" srcId="{EAB831FB-DC0C-4E96-B659-4216290D867B}" destId="{FA248874-6094-4FE2-ACCC-A001498BCDC5}" srcOrd="0" destOrd="0" presId="urn:microsoft.com/office/officeart/2005/8/layout/pyramid3"/>
    <dgm:cxn modelId="{2B9494DA-020D-435B-97C9-A237BB50F5BA}" type="presParOf" srcId="{EAB831FB-DC0C-4E96-B659-4216290D867B}" destId="{03AF1CD4-AD31-4C04-AFD1-0FD9A5F62DD6}" srcOrd="1" destOrd="0" presId="urn:microsoft.com/office/officeart/2005/8/layout/pyramid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6E78-2B79-4638-8727-8F4DF463C6B9}">
      <dsp:nvSpPr>
        <dsp:cNvPr id="0" name=""/>
        <dsp:cNvSpPr/>
      </dsp:nvSpPr>
      <dsp:spPr>
        <a:xfrm rot="10800000">
          <a:off x="0" y="0"/>
          <a:ext cx="873760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320k Lignes, 163 Colonnes</a:t>
          </a:r>
        </a:p>
      </dsp:txBody>
      <dsp:txXfrm rot="-10800000">
        <a:off x="1529079" y="0"/>
        <a:ext cx="5679440" cy="1180560"/>
      </dsp:txXfrm>
    </dsp:sp>
    <dsp:sp modelId="{878C4B71-CF2F-43DB-830B-35A3B1C5357D}">
      <dsp:nvSpPr>
        <dsp:cNvPr id="0" name=""/>
        <dsp:cNvSpPr/>
      </dsp:nvSpPr>
      <dsp:spPr>
        <a:xfrm rot="10800000">
          <a:off x="873759" y="1180560"/>
          <a:ext cx="699008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Réduction </a:t>
          </a:r>
          <a:r>
            <a:rPr lang="fr-FR" sz="3200" kern="1200">
              <a:solidFill>
                <a:schemeClr val="bg1"/>
              </a:solidFill>
            </a:rPr>
            <a:t>à 98k </a:t>
          </a:r>
          <a:r>
            <a:rPr lang="fr-FR" sz="3200" kern="1200" dirty="0">
              <a:solidFill>
                <a:schemeClr val="bg1"/>
              </a:solidFill>
            </a:rPr>
            <a:t>lignes</a:t>
          </a:r>
          <a:endParaRPr lang="fr-FR" sz="3200" kern="1200" dirty="0">
            <a:solidFill>
              <a:srgbClr val="FFFF00"/>
            </a:solidFill>
          </a:endParaRPr>
        </a:p>
      </dsp:txBody>
      <dsp:txXfrm rot="-10800000">
        <a:off x="2097023" y="1180560"/>
        <a:ext cx="4543552" cy="1180560"/>
      </dsp:txXfrm>
    </dsp:sp>
    <dsp:sp modelId="{92EA902C-F028-4C97-89C1-EC17621FE610}">
      <dsp:nvSpPr>
        <dsp:cNvPr id="0" name=""/>
        <dsp:cNvSpPr/>
      </dsp:nvSpPr>
      <dsp:spPr>
        <a:xfrm rot="10800000">
          <a:off x="1747519" y="2361120"/>
          <a:ext cx="524256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75 </a:t>
          </a:r>
          <a:r>
            <a:rPr lang="fr-FR" sz="3200" kern="1200" dirty="0">
              <a:solidFill>
                <a:srgbClr val="FFFF00"/>
              </a:solidFill>
            </a:rPr>
            <a:t>C</a:t>
          </a:r>
          <a:r>
            <a:rPr lang="fr-FR" sz="3200" kern="1200" dirty="0">
              <a:solidFill>
                <a:schemeClr val="bg1"/>
              </a:solidFill>
            </a:rPr>
            <a:t>olonnes</a:t>
          </a:r>
        </a:p>
      </dsp:txBody>
      <dsp:txXfrm rot="-10800000">
        <a:off x="2664967" y="2361120"/>
        <a:ext cx="3407664" cy="1180560"/>
      </dsp:txXfrm>
    </dsp:sp>
    <dsp:sp modelId="{2A11FD1B-540C-4376-9F42-68360DB9348E}">
      <dsp:nvSpPr>
        <dsp:cNvPr id="0" name=""/>
        <dsp:cNvSpPr/>
      </dsp:nvSpPr>
      <dsp:spPr>
        <a:xfrm rot="10800000">
          <a:off x="2621280" y="3541680"/>
          <a:ext cx="349504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34 </a:t>
          </a:r>
          <a:r>
            <a:rPr lang="fr-FR" sz="3200" kern="1200" dirty="0">
              <a:solidFill>
                <a:srgbClr val="FFFF00"/>
              </a:solidFill>
            </a:rPr>
            <a:t>C</a:t>
          </a:r>
        </a:p>
      </dsp:txBody>
      <dsp:txXfrm rot="-10800000">
        <a:off x="3232911" y="3541680"/>
        <a:ext cx="2271776" cy="1180560"/>
      </dsp:txXfrm>
    </dsp:sp>
    <dsp:sp modelId="{FA248874-6094-4FE2-ACCC-A001498BCDC5}">
      <dsp:nvSpPr>
        <dsp:cNvPr id="0" name=""/>
        <dsp:cNvSpPr/>
      </dsp:nvSpPr>
      <dsp:spPr>
        <a:xfrm rot="10800000">
          <a:off x="3495040" y="4722240"/>
          <a:ext cx="174752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10 </a:t>
          </a:r>
          <a:r>
            <a:rPr lang="fr-FR" sz="3200" kern="1200" dirty="0">
              <a:solidFill>
                <a:srgbClr val="FFFF00"/>
              </a:solidFill>
            </a:rPr>
            <a:t>C</a:t>
          </a:r>
          <a:endParaRPr lang="fr-FR" sz="3200" kern="1200" dirty="0"/>
        </a:p>
      </dsp:txBody>
      <dsp:txXfrm rot="-10800000">
        <a:off x="3495040" y="4722240"/>
        <a:ext cx="1747520" cy="118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5C24E20-AEA9-4CDB-AB7C-1EE24B81BB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BD509E-71FB-4C4E-B442-3E3F51CF2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60725-F298-4882-B30B-FCCAF78C33F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9A193-1F32-4CBC-91E9-D19FE9C169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F4AC51-B613-4155-8964-8FDEB6D2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40023-4ACE-4DFA-8382-7308BF0B5F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3366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73628-6B9A-4B47-B74E-1CAA397DB26B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75F0-48D3-42E6-9EAA-254C79EC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9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D2CAA-357E-4753-8B71-38F6059CF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68754F-E2C3-4021-8E42-44A1014DB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569E49-DB4B-4D46-8000-D645C8A2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EABB40-C3CE-4A46-B1C6-CDB979A1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541684-EAA8-4F45-B473-12AAC24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05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9FA9F-5723-432B-98EA-BCBFF279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CC4DE9-329B-43BC-94C6-D995A7E19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8C5D60-DFE3-4002-9C96-85C7ABDD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BDF46F-1242-4D27-ADAF-8BDE57A4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E60384-1789-4FAD-A766-3117497A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97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1EE20FE-2BEF-48A7-AF56-CAF036EC5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873DDE-A5D9-4B50-9C09-615666FB9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67B5F1-AEF5-412B-A5A8-272718CC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D600F9-836F-48DE-A2CA-F8E938E9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AA402-E577-4CCD-A8C7-5FB5CEC3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21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469BF-A97E-4072-860A-C7BFB067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3FE3F-4C4D-49FA-A0C1-8B1A369F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2EFE2A-5481-43C1-9ECC-C09C63D18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2BB61C-211D-4F6C-9FD9-85C6302A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38F254-468D-4BA2-82D8-0F7D0829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8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C266F-B3B3-40D5-962C-98F04238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A4F9CA-C20A-4748-8E3B-317A6E99B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E6D132-C56B-4059-9E96-680FD606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DEDB8-2585-48B5-9EF4-46AD3531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E7F8AA-E10E-4C09-A734-5956AC63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38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D010-293F-411D-B1C6-99E713B0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4971E-5686-46A3-9B58-6AFBBE362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7E9BEE-FAB5-41FD-A55F-D15EE0F9B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4E8721-E9A8-4934-97F3-DF72BB6D2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A6755E-A776-4A63-9A66-7273CC41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BAB5B4-9C25-4F72-AEB6-F421238B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51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E432-4794-475C-BB16-65CC0F6D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669557-8098-4ECE-8D62-D0C8F035B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6125A-46EA-4B1B-B51C-4A55883AE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CF6BC4-7C42-4B65-AAA1-6F29AEC08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D08FF6-4A5C-4A04-BFA6-732874D7C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DF978A-4766-4B5A-B662-8792586A6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8D4F6E-3AC2-40A5-B091-1D1AE70A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48D7C2-CF8B-4557-A964-A4E96B6D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91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3B815-7E7C-442D-AB95-B6D8587F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F31FDF8-DB6B-47C1-923F-A210C9D0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7CBE61-4E8B-4CC5-B604-9EE3A7CE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317F39-3EAD-4ECD-94C9-AC8857E9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02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F8F49E-B02D-42C5-B30C-6D84D60BD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323AFD9-6E52-4873-A8AE-39FA4193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606191-DC47-4AE6-BB95-E6A5453A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86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202E5-0668-477F-A546-3F18F0F8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873D32-56D2-40B1-B43C-0B93761C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284A6C-3930-4A64-8170-CCE87C510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093BAF-A8A9-4D39-8688-87967BC1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BBCCE0-FDC4-4B8C-BF21-ED8914CC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4DB94A-B7A5-4E31-B5C8-911549D1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4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017B-97AC-4CE5-A503-00AD841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1415FB-3EFB-4B56-822D-C74600312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AB75D9-8CDE-4532-BBB4-EE01B3C67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130B80-D21D-4673-8575-60871DA3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7DD601-499B-4591-9A1D-49ED9DF6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333157-71A2-43E1-9E46-1BBFB55C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0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C9AF36-1A31-4B60-BD95-F0F4B174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1D4AD7-C69C-45CA-AE0A-02F6F3CD9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5E1B33-E13B-46ED-9533-6ADA65FA7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6665D-52E0-4AB9-BDF5-17FA2135FA53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D48B7-2449-4EE3-A5CD-78C05ACD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63176-B3C2-4E47-88D2-DF1FD08C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31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limentsain.fr/aliment/calendrier-fruits-legum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37C9F0-0E9D-434F-9C69-7C8742F0AEE4}"/>
              </a:ext>
            </a:extLst>
          </p:cNvPr>
          <p:cNvSpPr/>
          <p:nvPr/>
        </p:nvSpPr>
        <p:spPr>
          <a:xfrm>
            <a:off x="196770" y="347241"/>
            <a:ext cx="11620982" cy="1597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C0E10E-EB66-4C1A-A539-01873F638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967771"/>
            <a:ext cx="3477209" cy="682787"/>
          </a:xfrm>
        </p:spPr>
        <p:txBody>
          <a:bodyPr>
            <a:noAutofit/>
          </a:bodyPr>
          <a:lstStyle/>
          <a:p>
            <a:r>
              <a:rPr lang="fr-FR" sz="4400" dirty="0" err="1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Lamarmite</a:t>
            </a:r>
            <a:endParaRPr lang="fr-FR" sz="4400" dirty="0">
              <a:latin typeface="BNPP Sans" panose="02000000000000000000" pitchFamily="50" charset="0"/>
              <a:ea typeface="Gungsuh" panose="020B0503020000020004" pitchFamily="18" charset="-127"/>
              <a:cs typeface="Aharoni" panose="020B0604020202020204" pitchFamily="2" charset="-79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B3D1B6-C594-48CA-9AFA-D7B59795E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59" y="2337006"/>
            <a:ext cx="1350594" cy="13505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F4FA19-9277-42B7-9060-3C1A8547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06" y="4305773"/>
            <a:ext cx="1229059" cy="85073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0042A7D-5376-47FA-B48D-646DA1F84317}"/>
              </a:ext>
            </a:extLst>
          </p:cNvPr>
          <p:cNvSpPr txBox="1">
            <a:spLocks/>
          </p:cNvSpPr>
          <p:nvPr/>
        </p:nvSpPr>
        <p:spPr>
          <a:xfrm>
            <a:off x="6214110" y="4473725"/>
            <a:ext cx="3956178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>
                <a:latin typeface="BNPP Sans" panose="02000000000000000000" pitchFamily="50" charset="0"/>
              </a:rPr>
              <a:t>Openfood</a:t>
            </a:r>
            <a:r>
              <a:rPr lang="fr-FR" sz="4000" dirty="0">
                <a:latin typeface="BNPP Sans" panose="02000000000000000000" pitchFamily="50" charset="0"/>
              </a:rPr>
              <a:t> </a:t>
            </a:r>
            <a:r>
              <a:rPr lang="fr-FR" sz="4000" dirty="0" err="1">
                <a:latin typeface="BNPP Sans" panose="02000000000000000000" pitchFamily="50" charset="0"/>
              </a:rPr>
              <a:t>facts</a:t>
            </a:r>
            <a:endParaRPr lang="fr-FR" sz="4000" dirty="0">
              <a:latin typeface="BNPP Sans" panose="02000000000000000000" pitchFamily="50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05A67C-1375-47CD-B012-A387F8A7FA16}"/>
              </a:ext>
            </a:extLst>
          </p:cNvPr>
          <p:cNvSpPr txBox="1">
            <a:spLocks/>
          </p:cNvSpPr>
          <p:nvPr/>
        </p:nvSpPr>
        <p:spPr>
          <a:xfrm>
            <a:off x="196770" y="536273"/>
            <a:ext cx="11280002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Analyse exploratoire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0F554B9-E512-4168-9F44-0CD0474304D0}"/>
              </a:ext>
            </a:extLst>
          </p:cNvPr>
          <p:cNvSpPr txBox="1">
            <a:spLocks/>
          </p:cNvSpPr>
          <p:nvPr/>
        </p:nvSpPr>
        <p:spPr>
          <a:xfrm>
            <a:off x="2430446" y="2967770"/>
            <a:ext cx="2482260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rgbClr val="0070C0"/>
                </a:solidFill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Pour :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95CB45B-A40C-49F9-9DF3-1B0C632FFB7E}"/>
              </a:ext>
            </a:extLst>
          </p:cNvPr>
          <p:cNvSpPr txBox="1">
            <a:spLocks/>
          </p:cNvSpPr>
          <p:nvPr/>
        </p:nvSpPr>
        <p:spPr>
          <a:xfrm>
            <a:off x="1801546" y="4493998"/>
            <a:ext cx="2824037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rgbClr val="0070C0"/>
                </a:solidFill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Données :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B065C81-E4AD-492A-9808-8BCAC18937D2}"/>
              </a:ext>
            </a:extLst>
          </p:cNvPr>
          <p:cNvSpPr txBox="1">
            <a:spLocks/>
          </p:cNvSpPr>
          <p:nvPr/>
        </p:nvSpPr>
        <p:spPr>
          <a:xfrm>
            <a:off x="374248" y="1186753"/>
            <a:ext cx="11280002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Objectif : </a:t>
            </a:r>
            <a:r>
              <a:rPr lang="fr-FR" sz="4400" dirty="0">
                <a:solidFill>
                  <a:srgbClr val="00B050"/>
                </a:solidFill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générateur de recettes saines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ABB03F9D-3C4E-48A8-975F-D901B896C75E}"/>
              </a:ext>
            </a:extLst>
          </p:cNvPr>
          <p:cNvSpPr txBox="1">
            <a:spLocks/>
          </p:cNvSpPr>
          <p:nvPr/>
        </p:nvSpPr>
        <p:spPr>
          <a:xfrm>
            <a:off x="8112176" y="6175213"/>
            <a:ext cx="5172863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François BOYER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7ED82909-A5D8-4DE3-9F48-92AF343C0B66}"/>
              </a:ext>
            </a:extLst>
          </p:cNvPr>
          <p:cNvSpPr txBox="1">
            <a:spLocks/>
          </p:cNvSpPr>
          <p:nvPr/>
        </p:nvSpPr>
        <p:spPr>
          <a:xfrm>
            <a:off x="0" y="6169364"/>
            <a:ext cx="2325126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12/02/2020</a:t>
            </a:r>
          </a:p>
        </p:txBody>
      </p:sp>
    </p:spTree>
    <p:extLst>
      <p:ext uri="{BB962C8B-B14F-4D97-AF65-F5344CB8AC3E}">
        <p14:creationId xmlns:p14="http://schemas.microsoft.com/office/powerpoint/2010/main" val="349481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409236" y="2412677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Près d'un quart des produits comportent au moins 1 additif considéré comme nocif</a:t>
            </a:r>
          </a:p>
          <a:p>
            <a:r>
              <a:rPr lang="fr-FR" sz="3200" b="1" dirty="0">
                <a:solidFill>
                  <a:srgbClr val="0070C0"/>
                </a:solidFill>
                <a:latin typeface="BNPP Sans" panose="02000000000000000000" pitchFamily="50" charset="0"/>
              </a:rPr>
              <a:t>(</a:t>
            </a:r>
            <a:r>
              <a:rPr lang="fr-FR" sz="3200" b="1" dirty="0" err="1">
                <a:solidFill>
                  <a:srgbClr val="0070C0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0070C0"/>
                </a:solidFill>
                <a:latin typeface="BNPP Sans" panose="02000000000000000000" pitchFamily="50" charset="0"/>
              </a:rPr>
              <a:t> 1)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64251EF-5593-4582-99A4-463023B9D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9" y="840085"/>
            <a:ext cx="4803240" cy="47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4907666" y="2227482"/>
            <a:ext cx="66091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latin typeface="BNPP Sans" panose="02000000000000000000" pitchFamily="50" charset="0"/>
              </a:rPr>
              <a:t>La moitié des produits comportent plus de 4,5g de sucre /100g</a:t>
            </a:r>
          </a:p>
          <a:p>
            <a:r>
              <a:rPr lang="fr-FR" sz="3200" dirty="0">
                <a:latin typeface="BNPP Sans" panose="02000000000000000000" pitchFamily="50" charset="0"/>
              </a:rPr>
              <a:t>(ils sont en dessous du </a:t>
            </a:r>
            <a:r>
              <a:rPr lang="fr-FR" sz="3200" b="1" dirty="0" err="1">
                <a:solidFill>
                  <a:srgbClr val="7030A0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7030A0"/>
                </a:solidFill>
                <a:latin typeface="BNPP Sans" panose="02000000000000000000" pitchFamily="50" charset="0"/>
              </a:rPr>
              <a:t> 5</a:t>
            </a:r>
            <a:r>
              <a:rPr lang="fr-FR" sz="3200" dirty="0">
                <a:latin typeface="BNPP Sans" panose="02000000000000000000" pitchFamily="50" charset="0"/>
              </a:rPr>
              <a:t> pour le sucre)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0A28D-3EF2-4253-B1DF-AC915923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2" y="1177320"/>
            <a:ext cx="37052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59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409236" y="2412677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dirty="0">
                <a:latin typeface="BNPP Sans" panose="02000000000000000000" pitchFamily="50" charset="0"/>
              </a:rPr>
              <a:t>Un quart des produits comportent plus de 7g de graisses saturées</a:t>
            </a:r>
          </a:p>
          <a:p>
            <a:r>
              <a:rPr lang="fr-FR" sz="3200" dirty="0">
                <a:latin typeface="BNPP Sans" panose="02000000000000000000" pitchFamily="50" charset="0"/>
              </a:rPr>
              <a:t>(</a:t>
            </a:r>
            <a:r>
              <a:rPr lang="fr-FR" sz="3200" b="1" dirty="0" err="1">
                <a:solidFill>
                  <a:srgbClr val="0070C0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0070C0"/>
                </a:solidFill>
                <a:latin typeface="BNPP Sans" panose="02000000000000000000" pitchFamily="50" charset="0"/>
              </a:rPr>
              <a:t> 1</a:t>
            </a:r>
            <a:r>
              <a:rPr lang="fr-FR" sz="3200" dirty="0">
                <a:latin typeface="BNPP Sans" panose="02000000000000000000" pitchFamily="50" charset="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5FA570-8561-4E31-9948-B6C0BEC0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2" y="1273143"/>
            <a:ext cx="37052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0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409236" y="241267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dirty="0">
                <a:latin typeface="BNPP Sans" panose="02000000000000000000" pitchFamily="50" charset="0"/>
              </a:rPr>
              <a:t>Plus d'un quart des produits sont du bio français (</a:t>
            </a:r>
            <a:r>
              <a:rPr lang="fr-FR" sz="3200" b="1" dirty="0" err="1">
                <a:solidFill>
                  <a:srgbClr val="990099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990099"/>
                </a:solidFill>
                <a:latin typeface="BNPP Sans" panose="02000000000000000000" pitchFamily="50" charset="0"/>
              </a:rPr>
              <a:t> 5</a:t>
            </a:r>
            <a:r>
              <a:rPr lang="fr-FR" sz="3200" dirty="0">
                <a:latin typeface="BNPP Sans" panose="02000000000000000000" pitchFamily="50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92F26D-D1E8-4522-A3A1-E676DFE4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64" y="974564"/>
            <a:ext cx="37052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8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397661" y="2007563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La moitié des produits ont plus de 7 ingrédients</a:t>
            </a:r>
            <a:endParaRPr lang="fr-FR" sz="3200" b="0" i="0" u="none" strike="noStrike" dirty="0">
              <a:solidFill>
                <a:srgbClr val="00B050"/>
              </a:solidFill>
              <a:effectLst/>
              <a:latin typeface="BNPP Sans" panose="02000000000000000000" pitchFamily="50" charset="0"/>
            </a:endParaRPr>
          </a:p>
          <a:p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(</a:t>
            </a:r>
            <a:r>
              <a:rPr lang="fr-FR" sz="3200" b="1" i="0" u="none" strike="noStrike" dirty="0" err="1">
                <a:solidFill>
                  <a:srgbClr val="0070C0"/>
                </a:solidFill>
                <a:effectLst/>
                <a:latin typeface="BNPP Sans" panose="02000000000000000000" pitchFamily="50" charset="0"/>
              </a:rPr>
              <a:t>scoring</a:t>
            </a:r>
            <a:r>
              <a:rPr lang="fr-FR" sz="3200" b="1" i="0" u="none" strike="noStrike" dirty="0">
                <a:solidFill>
                  <a:srgbClr val="0070C0"/>
                </a:solidFill>
                <a:effectLst/>
                <a:latin typeface="BNPP Sans" panose="02000000000000000000" pitchFamily="50" charset="0"/>
              </a:rPr>
              <a:t> 1 : &gt; 10 ingrédients</a:t>
            </a:r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, </a:t>
            </a:r>
            <a:r>
              <a:rPr lang="fr-FR" sz="3200" b="1" i="0" u="none" strike="noStrike" dirty="0" err="1">
                <a:solidFill>
                  <a:srgbClr val="FFC000"/>
                </a:solidFill>
                <a:effectLst/>
                <a:latin typeface="BNPP Sans" panose="02000000000000000000" pitchFamily="50" charset="0"/>
              </a:rPr>
              <a:t>scoring</a:t>
            </a:r>
            <a:r>
              <a:rPr lang="fr-FR" sz="3200" b="1" i="0" u="none" strike="noStrike" dirty="0">
                <a:solidFill>
                  <a:srgbClr val="FFC000"/>
                </a:solidFill>
                <a:effectLst/>
                <a:latin typeface="BNPP Sans" panose="02000000000000000000" pitchFamily="50" charset="0"/>
              </a:rPr>
              <a:t> 2 : &gt; </a:t>
            </a:r>
            <a:r>
              <a:rPr lang="fr-FR" sz="3200" b="1" dirty="0">
                <a:solidFill>
                  <a:srgbClr val="FFC000"/>
                </a:solidFill>
                <a:latin typeface="BNPP Sans" panose="02000000000000000000" pitchFamily="50" charset="0"/>
              </a:rPr>
              <a:t>7</a:t>
            </a:r>
            <a:r>
              <a:rPr lang="fr-FR" sz="3200" b="1" i="0" u="none" strike="noStrike" dirty="0">
                <a:solidFill>
                  <a:srgbClr val="FFC000"/>
                </a:solidFill>
                <a:effectLst/>
                <a:latin typeface="BNPP Sans" panose="02000000000000000000" pitchFamily="50" charset="0"/>
              </a:rPr>
              <a:t> ingrédients</a:t>
            </a:r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)</a:t>
            </a:r>
          </a:p>
          <a:p>
            <a:endParaRPr lang="fr-FR" sz="3200" b="0" i="0" u="none" strike="noStrike" dirty="0">
              <a:solidFill>
                <a:srgbClr val="000000"/>
              </a:solidFill>
              <a:effectLst/>
              <a:latin typeface="BNPP Sans" panose="02000000000000000000" pitchFamily="50" charset="0"/>
            </a:endParaRPr>
          </a:p>
          <a:p>
            <a:r>
              <a:rPr lang="fr-FR" sz="3200" dirty="0">
                <a:solidFill>
                  <a:srgbClr val="000000"/>
                </a:solidFill>
                <a:latin typeface="BNPP Sans" panose="02000000000000000000" pitchFamily="50" charset="0"/>
              </a:rPr>
              <a:t>à partir de 5 ingrédients on commence à considérer le produit comme transformé</a:t>
            </a:r>
          </a:p>
          <a:p>
            <a:r>
              <a:rPr lang="fr-FR" sz="2000" dirty="0">
                <a:solidFill>
                  <a:srgbClr val="00B050"/>
                </a:solidFill>
                <a:latin typeface="BNPP Sans" panose="02000000000000000000" pitchFamily="50" charset="0"/>
                <a:sym typeface="Wingdings" panose="05000000000000000000" pitchFamily="2" charset="2"/>
              </a:rPr>
              <a:t></a:t>
            </a:r>
            <a:r>
              <a:rPr lang="fr-FR" sz="2000" b="0" i="0" u="none" strike="noStrike" dirty="0">
                <a:solidFill>
                  <a:srgbClr val="00B050"/>
                </a:solidFill>
                <a:effectLst/>
                <a:latin typeface="BNPP Sans" panose="02000000000000000000" pitchFamily="50" charset="0"/>
              </a:rPr>
              <a:t> </a:t>
            </a:r>
            <a:r>
              <a:rPr lang="fr-FR" sz="2000" b="0" u="none" strike="noStrike" dirty="0">
                <a:solidFill>
                  <a:srgbClr val="00B050"/>
                </a:solidFill>
                <a:effectLst/>
                <a:latin typeface="BNPP Sans" panose="02000000000000000000" pitchFamily="50" charset="0"/>
              </a:rPr>
              <a:t>À nuancer par rapport aux produits </a:t>
            </a:r>
            <a:r>
              <a:rPr lang="fr-FR" sz="2000" b="0" u="none" strike="noStrike" dirty="0" err="1">
                <a:solidFill>
                  <a:srgbClr val="00B050"/>
                </a:solidFill>
                <a:effectLst/>
                <a:latin typeface="BNPP Sans" panose="02000000000000000000" pitchFamily="50" charset="0"/>
              </a:rPr>
              <a:t>préparés,pour</a:t>
            </a:r>
            <a:r>
              <a:rPr lang="fr-FR" sz="2000" b="0" u="none" strike="noStrike" dirty="0">
                <a:solidFill>
                  <a:srgbClr val="00B050"/>
                </a:solidFill>
                <a:effectLst/>
                <a:latin typeface="BNPP Sans" panose="02000000000000000000" pitchFamily="50" charset="0"/>
              </a:rPr>
              <a:t> lesquels on peut tolérer davantage d’ingrédients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C9085C-C049-48AB-9490-4394C4DA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9" y="1347787"/>
            <a:ext cx="37052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19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Les variables de </a:t>
            </a:r>
            <a:r>
              <a:rPr lang="fr-FR" sz="3600" dirty="0" err="1">
                <a:highlight>
                  <a:srgbClr val="FFFF00"/>
                </a:highlight>
                <a:latin typeface="BNPP Sans" panose="02000000000000000000" pitchFamily="50" charset="0"/>
              </a:rPr>
              <a:t>scoring</a:t>
            </a:r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 et leurs relations</a:t>
            </a:r>
          </a:p>
        </p:txBody>
      </p:sp>
    </p:spTree>
    <p:extLst>
      <p:ext uri="{BB962C8B-B14F-4D97-AF65-F5344CB8AC3E}">
        <p14:creationId xmlns:p14="http://schemas.microsoft.com/office/powerpoint/2010/main" val="3987203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00552AA-1FA4-43D4-B760-8D5D24B7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0" y="0"/>
            <a:ext cx="7019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DB819-2A5B-4A88-84BA-7D35E4FA689D}"/>
              </a:ext>
            </a:extLst>
          </p:cNvPr>
          <p:cNvSpPr/>
          <p:nvPr/>
        </p:nvSpPr>
        <p:spPr>
          <a:xfrm>
            <a:off x="7312681" y="891787"/>
            <a:ext cx="609600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dirty="0">
                <a:latin typeface="BNPP Sans" panose="02000000000000000000" pitchFamily="50" charset="0"/>
              </a:rPr>
              <a:t>On a 3 groupes de variables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intéressants :</a:t>
            </a:r>
          </a:p>
          <a:p>
            <a:endParaRPr lang="fr-FR" sz="2400" dirty="0">
              <a:latin typeface="BNPP Sans" panose="020000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NPP Sans" panose="02000000000000000000" pitchFamily="50" charset="0"/>
              </a:rPr>
              <a:t>Additifs, nombre d’ingrédients,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      bio/français</a:t>
            </a:r>
          </a:p>
          <a:p>
            <a:endParaRPr lang="fr-FR" sz="2400" dirty="0">
              <a:latin typeface="BNPP Sans" panose="020000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NPP Sans" panose="02000000000000000000" pitchFamily="50" charset="0"/>
              </a:rPr>
              <a:t>Nutrition </a:t>
            </a:r>
            <a:r>
              <a:rPr lang="fr-FR" sz="2400" dirty="0" err="1">
                <a:latin typeface="BNPP Sans" panose="02000000000000000000" pitchFamily="50" charset="0"/>
              </a:rPr>
              <a:t>scoring</a:t>
            </a:r>
            <a:r>
              <a:rPr lang="fr-FR" sz="2400" dirty="0">
                <a:latin typeface="BNPP Sans" panose="02000000000000000000" pitchFamily="50" charset="0"/>
              </a:rPr>
              <a:t>, graisses, 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     énergie, sucres</a:t>
            </a:r>
          </a:p>
          <a:p>
            <a:endParaRPr lang="fr-FR" sz="2400" dirty="0">
              <a:latin typeface="BNPP Sans" panose="020000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NPP Sans" panose="02000000000000000000" pitchFamily="50" charset="0"/>
              </a:rPr>
              <a:t>Fibres, et protéines  (on peut se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permettre de ne pas les considérer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car elles sont déjà prises en compte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dans le nutrition </a:t>
            </a:r>
            <a:r>
              <a:rPr lang="fr-FR" sz="2400" dirty="0" err="1">
                <a:latin typeface="BNPP Sans" panose="02000000000000000000" pitchFamily="50" charset="0"/>
              </a:rPr>
              <a:t>scoring</a:t>
            </a:r>
            <a:r>
              <a:rPr lang="fr-FR" sz="2400" dirty="0">
                <a:latin typeface="BNPP Sans" panose="02000000000000000000" pitchFamily="50" charset="0"/>
              </a:rPr>
              <a:t>)</a:t>
            </a:r>
          </a:p>
          <a:p>
            <a:endParaRPr lang="fr-FR" sz="2400" dirty="0">
              <a:latin typeface="BNPP Sans" panose="02000000000000000000" pitchFamily="50" charset="0"/>
            </a:endParaRPr>
          </a:p>
          <a:p>
            <a:r>
              <a:rPr lang="fr-FR" dirty="0">
                <a:latin typeface="BNPP Sans" panose="02000000000000000000" pitchFamily="50" charset="0"/>
              </a:rPr>
              <a:t>Le sel joue un rôle important. On peut ne pas le</a:t>
            </a:r>
          </a:p>
          <a:p>
            <a:r>
              <a:rPr lang="fr-FR" dirty="0">
                <a:latin typeface="BNPP Sans" panose="02000000000000000000" pitchFamily="50" charset="0"/>
              </a:rPr>
              <a:t>considérer car il est inclus dans le</a:t>
            </a:r>
          </a:p>
          <a:p>
            <a:r>
              <a:rPr lang="fr-FR" dirty="0" err="1">
                <a:latin typeface="BNPP Sans" panose="02000000000000000000" pitchFamily="50" charset="0"/>
              </a:rPr>
              <a:t>nutrition_scoring</a:t>
            </a:r>
            <a:endParaRPr lang="fr-FR" dirty="0"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1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3C987EA-D900-49BD-BB37-9CC7B7CA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88" y="438538"/>
            <a:ext cx="998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93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Conserver les meilleurs aliments et faire des compromis</a:t>
            </a:r>
          </a:p>
        </p:txBody>
      </p:sp>
    </p:spTree>
    <p:extLst>
      <p:ext uri="{BB962C8B-B14F-4D97-AF65-F5344CB8AC3E}">
        <p14:creationId xmlns:p14="http://schemas.microsoft.com/office/powerpoint/2010/main" val="308262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9C1984A-91AE-4440-B13F-6D81CFE26BDD}"/>
              </a:ext>
            </a:extLst>
          </p:cNvPr>
          <p:cNvSpPr txBox="1"/>
          <p:nvPr/>
        </p:nvSpPr>
        <p:spPr>
          <a:xfrm>
            <a:off x="255605" y="1909820"/>
            <a:ext cx="1204924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NPP Sans" panose="02000000000000000000" pitchFamily="50" charset="0"/>
              </a:rPr>
              <a:t>On peut faire un compromis si on ne conserve que les aliments avec :</a:t>
            </a: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le nutrition </a:t>
            </a:r>
            <a:r>
              <a:rPr lang="fr-FR" sz="2800" dirty="0" err="1">
                <a:latin typeface="BNPP Sans" panose="02000000000000000000" pitchFamily="50" charset="0"/>
              </a:rPr>
              <a:t>scoring</a:t>
            </a:r>
            <a:r>
              <a:rPr lang="fr-FR" sz="2800" dirty="0">
                <a:latin typeface="BNPP Sans" panose="02000000000000000000" pitchFamily="50" charset="0"/>
              </a:rPr>
              <a:t> = 5</a:t>
            </a: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un </a:t>
            </a:r>
            <a:r>
              <a:rPr lang="fr-FR" sz="2800" dirty="0" err="1">
                <a:latin typeface="BNPP Sans" panose="02000000000000000000" pitchFamily="50" charset="0"/>
              </a:rPr>
              <a:t>scoring</a:t>
            </a:r>
            <a:r>
              <a:rPr lang="fr-FR" sz="2800" dirty="0">
                <a:latin typeface="BNPP Sans" panose="02000000000000000000" pitchFamily="50" charset="0"/>
              </a:rPr>
              <a:t> bio &gt;= 2 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(ce qui signifie au minimum des produits français, qu'ils soient bio ou non.  Et pas d’additif nocif)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endParaRPr lang="fr-FR" sz="2800" dirty="0">
              <a:latin typeface="BNPP Sans" panose="02000000000000000000" pitchFamily="50" charset="0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un </a:t>
            </a:r>
            <a:r>
              <a:rPr lang="fr-FR" sz="2800" dirty="0" err="1">
                <a:latin typeface="BNPP Sans" panose="02000000000000000000" pitchFamily="50" charset="0"/>
              </a:rPr>
              <a:t>scoring</a:t>
            </a:r>
            <a:r>
              <a:rPr lang="fr-FR" sz="2800" dirty="0">
                <a:latin typeface="BNPP Sans" panose="02000000000000000000" pitchFamily="50" charset="0"/>
              </a:rPr>
              <a:t> sur le nombre d'ingrédients &gt;= 2 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(c’est-à-dire pas plus de 10 ingrédients pour éviter les produits transformés)</a:t>
            </a:r>
          </a:p>
          <a:p>
            <a:pPr lvl="1"/>
            <a:endParaRPr lang="fr-FR" sz="2800" dirty="0">
              <a:latin typeface="BNPP Sans" panose="02000000000000000000" pitchFamily="50" charset="0"/>
            </a:endParaRPr>
          </a:p>
          <a:p>
            <a:r>
              <a:rPr lang="fr-FR" sz="2800" dirty="0">
                <a:latin typeface="BNPP Sans" panose="02000000000000000000" pitchFamily="50" charset="0"/>
              </a:rPr>
              <a:t>Alors on se rend compte qu’il y a plus de choix (voir slide suivante)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endParaRPr lang="fr-FR" sz="2800" dirty="0">
              <a:latin typeface="BNPP Sans" panose="02000000000000000000" pitchFamily="50" charset="0"/>
            </a:endParaRPr>
          </a:p>
          <a:p>
            <a:endParaRPr lang="fr-FR" sz="2800" dirty="0">
              <a:latin typeface="BNPP Sans" panose="02000000000000000000" pitchFamily="50" charset="0"/>
              <a:sym typeface="Wingdings" panose="05000000000000000000" pitchFamily="2" charset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28FED5-2FD6-437A-BDCB-A6BCD81098A9}"/>
              </a:ext>
            </a:extLst>
          </p:cNvPr>
          <p:cNvSpPr txBox="1"/>
          <p:nvPr/>
        </p:nvSpPr>
        <p:spPr>
          <a:xfrm>
            <a:off x="255605" y="428261"/>
            <a:ext cx="12049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NPP Sans" panose="02000000000000000000" pitchFamily="50" charset="0"/>
              </a:rPr>
              <a:t>Si on ne conserve que les aliments ayant </a:t>
            </a:r>
            <a:r>
              <a:rPr lang="fr-FR" sz="2800" u="sng" dirty="0">
                <a:latin typeface="BNPP Sans" panose="02000000000000000000" pitchFamily="50" charset="0"/>
              </a:rPr>
              <a:t>tous les </a:t>
            </a:r>
            <a:r>
              <a:rPr lang="fr-FR" sz="2800" u="sng" dirty="0" err="1">
                <a:latin typeface="BNPP Sans" panose="02000000000000000000" pitchFamily="50" charset="0"/>
              </a:rPr>
              <a:t>scorings</a:t>
            </a:r>
            <a:r>
              <a:rPr lang="fr-FR" sz="2800" u="sng" dirty="0">
                <a:latin typeface="BNPP Sans" panose="02000000000000000000" pitchFamily="50" charset="0"/>
              </a:rPr>
              <a:t> à 5</a:t>
            </a:r>
            <a:r>
              <a:rPr lang="fr-FR" sz="2800" dirty="0">
                <a:latin typeface="BNPP Sans" panose="02000000000000000000" pitchFamily="50" charset="0"/>
              </a:rPr>
              <a:t> on se rend compte qu’il reste très peu de choix (voir slide suivante)</a:t>
            </a:r>
            <a:endParaRPr lang="fr-FR" sz="2800" u="sng" dirty="0"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61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D59591F-D0D4-4D8E-BEE8-3EE9C760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4363" y="0"/>
            <a:ext cx="16480558" cy="95684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A8C3E9-19C9-4BD6-8A30-B8D0C04CBE6B}"/>
              </a:ext>
            </a:extLst>
          </p:cNvPr>
          <p:cNvSpPr txBox="1"/>
          <p:nvPr/>
        </p:nvSpPr>
        <p:spPr>
          <a:xfrm>
            <a:off x="3012440" y="3241040"/>
            <a:ext cx="616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Pour des recettes saines</a:t>
            </a:r>
          </a:p>
          <a:p>
            <a:pPr algn="ctr"/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Face à l’abondance du choix</a:t>
            </a: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Comment bien manger ?</a:t>
            </a: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Comment bien choisir ?</a:t>
            </a:r>
          </a:p>
        </p:txBody>
      </p:sp>
    </p:spTree>
    <p:extLst>
      <p:ext uri="{BB962C8B-B14F-4D97-AF65-F5344CB8AC3E}">
        <p14:creationId xmlns:p14="http://schemas.microsoft.com/office/powerpoint/2010/main" val="385222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11E85A-AF04-4D14-8591-3D6A1E3CA484}"/>
              </a:ext>
            </a:extLst>
          </p:cNvPr>
          <p:cNvSpPr/>
          <p:nvPr/>
        </p:nvSpPr>
        <p:spPr>
          <a:xfrm>
            <a:off x="5036916" y="200252"/>
            <a:ext cx="2590800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C1984A-91AE-4440-B13F-6D81CFE26BDD}"/>
              </a:ext>
            </a:extLst>
          </p:cNvPr>
          <p:cNvSpPr txBox="1"/>
          <p:nvPr/>
        </p:nvSpPr>
        <p:spPr>
          <a:xfrm>
            <a:off x="7627716" y="604442"/>
            <a:ext cx="3320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Nutrition score = 5</a:t>
            </a:r>
          </a:p>
          <a:p>
            <a:pPr algn="ctr"/>
            <a:r>
              <a:rPr lang="fr-FR" dirty="0">
                <a:latin typeface="BNPP Sans" panose="02000000000000000000" pitchFamily="50" charset="0"/>
              </a:rPr>
              <a:t>Bio score &gt;= 2</a:t>
            </a:r>
          </a:p>
          <a:p>
            <a:pPr algn="ctr"/>
            <a:r>
              <a:rPr lang="fr-FR" dirty="0" err="1">
                <a:latin typeface="BNPP Sans" panose="02000000000000000000" pitchFamily="50" charset="0"/>
              </a:rPr>
              <a:t>Ingredients</a:t>
            </a:r>
            <a:r>
              <a:rPr lang="fr-FR" dirty="0">
                <a:latin typeface="BNPP Sans" panose="02000000000000000000" pitchFamily="50" charset="0"/>
              </a:rPr>
              <a:t> score &gt;= 2</a:t>
            </a:r>
          </a:p>
          <a:p>
            <a:pPr algn="ctr"/>
            <a:endParaRPr lang="fr-FR" dirty="0">
              <a:latin typeface="BNPP Sans" panose="02000000000000000000" pitchFamily="50" charset="0"/>
            </a:endParaRPr>
          </a:p>
          <a:p>
            <a:pPr algn="ctr"/>
            <a:endParaRPr lang="fr-FR" sz="3600" b="1" u="sng" dirty="0">
              <a:latin typeface="BNPP Sans" panose="02000000000000000000" pitchFamily="50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A7B7EC8-C892-441C-914B-2063B5A5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40" y="1481605"/>
            <a:ext cx="5539853" cy="430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1BA0B57-516D-43DC-BEAD-1ABE3A49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70" y="1481605"/>
            <a:ext cx="5658092" cy="442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68C503C-684F-4372-8D68-AC6D112F17CC}"/>
              </a:ext>
            </a:extLst>
          </p:cNvPr>
          <p:cNvSpPr txBox="1"/>
          <p:nvPr/>
        </p:nvSpPr>
        <p:spPr>
          <a:xfrm>
            <a:off x="1716910" y="1112273"/>
            <a:ext cx="332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Tous les </a:t>
            </a:r>
            <a:r>
              <a:rPr lang="fr-FR" dirty="0" err="1">
                <a:latin typeface="BNPP Sans" panose="02000000000000000000" pitchFamily="50" charset="0"/>
              </a:rPr>
              <a:t>scorings</a:t>
            </a:r>
            <a:r>
              <a:rPr lang="fr-FR" dirty="0">
                <a:latin typeface="BNPP Sans" panose="02000000000000000000" pitchFamily="50" charset="0"/>
              </a:rPr>
              <a:t> = 5 :</a:t>
            </a:r>
            <a:endParaRPr lang="fr-FR" sz="3600" u="sng" dirty="0">
              <a:latin typeface="BNPP Sans" panose="02000000000000000000" pitchFamily="50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E28ABD-1C14-4EFB-890C-813D549F3A9F}"/>
              </a:ext>
            </a:extLst>
          </p:cNvPr>
          <p:cNvSpPr txBox="1"/>
          <p:nvPr/>
        </p:nvSpPr>
        <p:spPr>
          <a:xfrm>
            <a:off x="5172896" y="200252"/>
            <a:ext cx="2318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Diversité des</a:t>
            </a:r>
          </a:p>
          <a:p>
            <a:pPr algn="ctr"/>
            <a:r>
              <a:rPr lang="fr-FR" sz="3200" dirty="0"/>
              <a:t>choix</a:t>
            </a:r>
          </a:p>
        </p:txBody>
      </p:sp>
    </p:spTree>
    <p:extLst>
      <p:ext uri="{BB962C8B-B14F-4D97-AF65-F5344CB8AC3E}">
        <p14:creationId xmlns:p14="http://schemas.microsoft.com/office/powerpoint/2010/main" val="254630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Exemples d’aliments de qualité obtenus par les </a:t>
            </a:r>
            <a:r>
              <a:rPr lang="fr-FR" sz="3600" dirty="0" err="1">
                <a:highlight>
                  <a:srgbClr val="FFFF00"/>
                </a:highlight>
                <a:latin typeface="BNPP Sans" panose="02000000000000000000" pitchFamily="50" charset="0"/>
              </a:rPr>
              <a:t>scorings</a:t>
            </a:r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7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1">
            <a:extLst>
              <a:ext uri="{FF2B5EF4-FFF2-40B4-BE49-F238E27FC236}">
                <a16:creationId xmlns:a16="http://schemas.microsoft.com/office/drawing/2014/main" id="{CC146596-790A-4034-A995-DEAF06D189AF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210" y="1524000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2181E1-36EA-40A9-B18F-ABEE98A06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25" y="1664504"/>
            <a:ext cx="2380286" cy="31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4D88EC65-9DF7-4985-B065-20F5E20E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801" y="1371598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D606CB-AA3B-4683-91CF-F66A1FFF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58" y="1609748"/>
            <a:ext cx="2810076" cy="27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88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A185F76F-D06F-4CCE-A3D8-DC536217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289" y="1331089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D69719-A800-498C-BE01-1EDA97201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0" y="1331089"/>
            <a:ext cx="2267221" cy="30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86CA9659-FE2B-4641-839E-B4BA91F3E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0763" y="1364376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04D6-B6FB-406A-BAE3-29F0B886B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66" y="1516862"/>
            <a:ext cx="3292837" cy="33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9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605D8DF-72DB-49A0-8B94-AC997361C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04" y="1687653"/>
            <a:ext cx="1825847" cy="3231587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98587A4D-C493-43BB-BA9C-81B180509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300" y="1398446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90E0BE0-C270-4B67-B99F-5A9B9D52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25" y="1861358"/>
            <a:ext cx="3128664" cy="2455999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E1975123-4026-4EE1-8CA2-ED310A32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2885" y="1557571"/>
            <a:ext cx="5220390" cy="34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5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7F7B18F7-38DD-4DA2-BAE0-F2B2D53DE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831" y="1315656"/>
            <a:ext cx="5683169" cy="378877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0A68BC6-C07C-42F7-B6AA-4DB658F3E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1511" y="1315656"/>
            <a:ext cx="5683168" cy="378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94192AA-94EF-492C-BA0E-56E6F3A71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61" y="-1208590"/>
            <a:ext cx="13912770" cy="9275180"/>
          </a:xfrm>
        </p:spPr>
      </p:pic>
    </p:spTree>
    <p:extLst>
      <p:ext uri="{BB962C8B-B14F-4D97-AF65-F5344CB8AC3E}">
        <p14:creationId xmlns:p14="http://schemas.microsoft.com/office/powerpoint/2010/main" val="73937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D59591F-D0D4-4D8E-BEE8-3EE9C760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4363" y="-2710435"/>
            <a:ext cx="16480558" cy="95684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A8C3E9-19C9-4BD6-8A30-B8D0C04CBE6B}"/>
              </a:ext>
            </a:extLst>
          </p:cNvPr>
          <p:cNvSpPr txBox="1"/>
          <p:nvPr/>
        </p:nvSpPr>
        <p:spPr>
          <a:xfrm>
            <a:off x="2491997" y="4242121"/>
            <a:ext cx="8084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>
                <a:highlight>
                  <a:srgbClr val="FFFF00"/>
                </a:highlight>
                <a:latin typeface="BNPP Sans" panose="02000000000000000000" pitchFamily="50" charset="0"/>
              </a:rPr>
              <a:t>DEMARCHE PROPOSEE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1/ Il faut définir les critères d’une alimentation de qualité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2/ Identifier les sources de données pour ces critères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3/ Faire un </a:t>
            </a:r>
            <a:r>
              <a:rPr lang="fr-FR" sz="2400" dirty="0" err="1">
                <a:highlight>
                  <a:srgbClr val="FFFF00"/>
                </a:highlight>
                <a:latin typeface="BNPP Sans" panose="02000000000000000000" pitchFamily="50" charset="0"/>
              </a:rPr>
              <a:t>scoring</a:t>
            </a:r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 des aliments sur la base de ces critères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4/ Conserver les meilleurs aliments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5/ Faire des compromis ? Budget / Choix / …</a:t>
            </a:r>
          </a:p>
        </p:txBody>
      </p:sp>
    </p:spTree>
    <p:extLst>
      <p:ext uri="{BB962C8B-B14F-4D97-AF65-F5344CB8AC3E}">
        <p14:creationId xmlns:p14="http://schemas.microsoft.com/office/powerpoint/2010/main" val="370071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CBB76889-05A1-4081-B775-0335C0C35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288173"/>
              </p:ext>
            </p:extLst>
          </p:nvPr>
        </p:nvGraphicFramePr>
        <p:xfrm>
          <a:off x="223520" y="794547"/>
          <a:ext cx="8737600" cy="590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0D70A10-A2F9-45B8-8845-6F1F37DBF0D3}"/>
              </a:ext>
            </a:extLst>
          </p:cNvPr>
          <p:cNvSpPr/>
          <p:nvPr/>
        </p:nvSpPr>
        <p:spPr>
          <a:xfrm>
            <a:off x="8737600" y="1270197"/>
            <a:ext cx="2188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 initial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38207-4F35-4858-8068-CB8670EEBACC}"/>
              </a:ext>
            </a:extLst>
          </p:cNvPr>
          <p:cNvSpPr/>
          <p:nvPr/>
        </p:nvSpPr>
        <p:spPr>
          <a:xfrm>
            <a:off x="6917530" y="3593592"/>
            <a:ext cx="3287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On a enlevé tous les attributs</a:t>
            </a:r>
          </a:p>
          <a:p>
            <a:pPr algn="ctr"/>
            <a:r>
              <a:rPr lang="fr-FR" dirty="0">
                <a:latin typeface="BNPP Sans" panose="02000000000000000000" pitchFamily="50" charset="0"/>
              </a:rPr>
              <a:t> &lt; 0.01% de complétude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BB67EE-4AFE-44FE-9EF1-8DC4F8655EBB}"/>
              </a:ext>
            </a:extLst>
          </p:cNvPr>
          <p:cNvSpPr/>
          <p:nvPr/>
        </p:nvSpPr>
        <p:spPr>
          <a:xfrm>
            <a:off x="7760537" y="2432356"/>
            <a:ext cx="3287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On a conservé uniquement les produits vendus en France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844E20-1573-4BAC-BC04-EBD21F60E938}"/>
              </a:ext>
            </a:extLst>
          </p:cNvPr>
          <p:cNvSpPr/>
          <p:nvPr/>
        </p:nvSpPr>
        <p:spPr>
          <a:xfrm>
            <a:off x="6049493" y="4592462"/>
            <a:ext cx="6451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BNPP Sans" panose="02000000000000000000" pitchFamily="50" charset="0"/>
              </a:rPr>
              <a:t>On a conservé uniquement les critères d’une alimentation de qualité et supprimé les attributs redondants</a:t>
            </a:r>
          </a:p>
          <a:p>
            <a:r>
              <a:rPr lang="fr-FR" dirty="0">
                <a:latin typeface="BNPP Sans" panose="02000000000000000000" pitchFamily="50" charset="0"/>
              </a:rPr>
              <a:t>=&gt; </a:t>
            </a:r>
            <a:r>
              <a:rPr lang="fr-FR" b="1" dirty="0">
                <a:latin typeface="BNPP Sans" panose="02000000000000000000" pitchFamily="50" charset="0"/>
              </a:rPr>
              <a:t>Voir notebook pour la justification détaillée de chaque choix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6409DF-995D-4801-9868-1DCC98E7EE5E}"/>
              </a:ext>
            </a:extLst>
          </p:cNvPr>
          <p:cNvSpPr/>
          <p:nvPr/>
        </p:nvSpPr>
        <p:spPr>
          <a:xfrm>
            <a:off x="5161280" y="5951707"/>
            <a:ext cx="6451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BNPP Sans" panose="02000000000000000000" pitchFamily="50" charset="0"/>
              </a:rPr>
              <a:t>Feature</a:t>
            </a:r>
            <a:r>
              <a:rPr lang="fr-FR" dirty="0">
                <a:latin typeface="BNPP Sans" panose="02000000000000000000" pitchFamily="50" charset="0"/>
              </a:rPr>
              <a:t> engineering : on a créé 10 variables de </a:t>
            </a:r>
            <a:r>
              <a:rPr lang="fr-FR" dirty="0" err="1">
                <a:latin typeface="BNPP Sans" panose="02000000000000000000" pitchFamily="50" charset="0"/>
              </a:rPr>
              <a:t>scoring</a:t>
            </a:r>
            <a:endParaRPr lang="fr-FR" dirty="0">
              <a:latin typeface="BNPP Sans" panose="02000000000000000000" pitchFamily="50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37886EF-C295-4082-9DF9-CFE0E91E40E1}"/>
              </a:ext>
            </a:extLst>
          </p:cNvPr>
          <p:cNvSpPr txBox="1">
            <a:spLocks/>
          </p:cNvSpPr>
          <p:nvPr/>
        </p:nvSpPr>
        <p:spPr>
          <a:xfrm>
            <a:off x="1675306" y="99861"/>
            <a:ext cx="6589853" cy="682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Nettoyage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82952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727649" y="2274838"/>
            <a:ext cx="8423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Les critères d’une alimentation saine</a:t>
            </a:r>
          </a:p>
          <a:p>
            <a:pPr algn="ctr"/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  <a:p>
            <a:pPr algn="ctr"/>
            <a:r>
              <a:rPr lang="fr-FR" sz="3600" dirty="0" err="1">
                <a:highlight>
                  <a:srgbClr val="FFFF00"/>
                </a:highlight>
                <a:latin typeface="BNPP Sans" panose="02000000000000000000" pitchFamily="50" charset="0"/>
              </a:rPr>
              <a:t>Feature</a:t>
            </a:r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111064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5E6EE0-A77D-4195-B2FB-B410C0DE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873620"/>
              </p:ext>
            </p:extLst>
          </p:nvPr>
        </p:nvGraphicFramePr>
        <p:xfrm>
          <a:off x="882292" y="0"/>
          <a:ext cx="10427415" cy="6954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805">
                  <a:extLst>
                    <a:ext uri="{9D8B030D-6E8A-4147-A177-3AD203B41FA5}">
                      <a16:colId xmlns:a16="http://schemas.microsoft.com/office/drawing/2014/main" val="1473302340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1261914605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2062832397"/>
                    </a:ext>
                  </a:extLst>
                </a:gridCol>
              </a:tblGrid>
              <a:tr h="64901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Critère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Données retenues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créées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288795040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  <a:latin typeface="BNPP Sans" panose="02000000000000000000" pitchFamily="50" charset="0"/>
                        </a:rPr>
                        <a:t>Une bonne proportion d’énergie, sucre,  sel, graisses, fruits et légumes, fibres, protéines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nutrition-score-fr_100g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energy_100g 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salt_100g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sodium_100g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sugars_100g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saturated-fat_100g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fiber_100g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proteins_100g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Un </a:t>
                      </a:r>
                      <a:r>
                        <a:rPr lang="fr-FR" sz="1800" dirty="0" err="1">
                          <a:latin typeface="BNPP Sans" panose="02000000000000000000" pitchFamily="50" charset="0"/>
                        </a:rPr>
                        <a:t>scoring</a:t>
                      </a:r>
                      <a:r>
                        <a:rPr lang="fr-FR" sz="1800" dirty="0">
                          <a:latin typeface="BNPP Sans" panose="02000000000000000000" pitchFamily="50" charset="0"/>
                        </a:rPr>
                        <a:t> entre 1 et 5 pour chaque des données retenues</a:t>
                      </a:r>
                    </a:p>
                    <a:p>
                      <a:endParaRPr lang="fr-FR" sz="1800" dirty="0">
                        <a:latin typeface="BNPP Sans" panose="02000000000000000000" pitchFamily="50" charset="0"/>
                      </a:endParaRP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Source pour les intervalles de </a:t>
                      </a:r>
                      <a:r>
                        <a:rPr lang="fr-FR" sz="1800" dirty="0" err="1">
                          <a:latin typeface="BNPP Sans" panose="02000000000000000000" pitchFamily="50" charset="0"/>
                        </a:rPr>
                        <a:t>scoring</a:t>
                      </a:r>
                      <a:r>
                        <a:rPr lang="fr-FR" sz="1800" dirty="0">
                          <a:latin typeface="BNPP Sans" panose="02000000000000000000" pitchFamily="50" charset="0"/>
                        </a:rPr>
                        <a:t> :</a:t>
                      </a:r>
                    </a:p>
                    <a:p>
                      <a:r>
                        <a:rPr lang="fr-FR" sz="1400" i="1" u="sng" dirty="0">
                          <a:latin typeface="BNPP Sans" panose="02000000000000000000" pitchFamily="50" charset="0"/>
                        </a:rPr>
                        <a:t>Nutri-score_reglement_usage_041019.pdf</a:t>
                      </a:r>
                    </a:p>
                    <a:p>
                      <a:endParaRPr lang="fr-FR" sz="1400" i="1" u="sng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75947583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Consommer un maximum de produits bruts non transformés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Liste des ingrédients, y compris les additifs :</a:t>
                      </a:r>
                    </a:p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ingredients_text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no_ingredients_scoring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additives_nocive_scoring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Alimentation des additifs nocifs à partir d’une source de données externe : la collecte exhaustive de ces données reste à réaliser par le client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1773776932"/>
                  </a:ext>
                </a:extLst>
              </a:tr>
              <a:tr h="1709722"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Privilégier le bio français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labels_tags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Un </a:t>
                      </a:r>
                      <a:r>
                        <a:rPr lang="fr-FR" sz="1800" dirty="0" err="1">
                          <a:latin typeface="BNPP Sans" panose="02000000000000000000" pitchFamily="50" charset="0"/>
                        </a:rPr>
                        <a:t>scoring</a:t>
                      </a:r>
                      <a:r>
                        <a:rPr lang="fr-FR" sz="1800" dirty="0">
                          <a:latin typeface="BNPP Sans" panose="02000000000000000000" pitchFamily="50" charset="0"/>
                        </a:rPr>
                        <a:t> de 1 à 5 :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5 : bio français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4 : bio européen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3 : bio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2:  fabriqué en France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1: ni bio ni français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366168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4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5E6EE0-A77D-4195-B2FB-B410C0DE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98165"/>
              </p:ext>
            </p:extLst>
          </p:nvPr>
        </p:nvGraphicFramePr>
        <p:xfrm>
          <a:off x="882292" y="0"/>
          <a:ext cx="10427415" cy="6589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805">
                  <a:extLst>
                    <a:ext uri="{9D8B030D-6E8A-4147-A177-3AD203B41FA5}">
                      <a16:colId xmlns:a16="http://schemas.microsoft.com/office/drawing/2014/main" val="1473302340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1261914605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2062832397"/>
                    </a:ext>
                  </a:extLst>
                </a:gridCol>
              </a:tblGrid>
              <a:tr h="64901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Critère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Données retenues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créées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2887950407"/>
                  </a:ext>
                </a:extLst>
              </a:tr>
              <a:tr h="2354431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  <a:latin typeface="BNPP Sans" panose="02000000000000000000" pitchFamily="50" charset="0"/>
                        </a:rPr>
                        <a:t>Manger des produits de saison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On pourrait construire un tableau contenant les produits par saison de manière à proposer des recettes ciblées selon la date.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En récupérant par exemple les informations ici : </a:t>
                      </a:r>
                      <a:r>
                        <a:rPr lang="fr-FR" sz="18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  <a:hlinkClick r:id="rId2"/>
                        </a:rPr>
                        <a:t>https://alimentsain.fr/aliment/calendrier-fruits-legumes/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Mais il s'agit d'une source de données externe hors périmètre de ce projet. </a:t>
                      </a:r>
                    </a:p>
                    <a:p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NA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75947583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Dimension écologique</a:t>
                      </a:r>
                      <a:endParaRPr lang="fr-FR" sz="1800" b="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Le nombre d’ingrédients issus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de l’huile de palme est disponible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Mais la dimension écologique n'influe pas à elle seule sur la qualité nutritionnelle des aliments. Elle n’a donc pas été retenue ici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NA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177377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9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5E6EE0-A77D-4195-B2FB-B410C0DE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251994"/>
              </p:ext>
            </p:extLst>
          </p:nvPr>
        </p:nvGraphicFramePr>
        <p:xfrm>
          <a:off x="882292" y="0"/>
          <a:ext cx="10427415" cy="5402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805">
                  <a:extLst>
                    <a:ext uri="{9D8B030D-6E8A-4147-A177-3AD203B41FA5}">
                      <a16:colId xmlns:a16="http://schemas.microsoft.com/office/drawing/2014/main" val="1473302340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1261914605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2062832397"/>
                    </a:ext>
                  </a:extLst>
                </a:gridCol>
              </a:tblGrid>
              <a:tr h="64901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Critère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Données retenues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créées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288795040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BNPP Sans" panose="02000000000000000000" pitchFamily="50" charset="0"/>
                        </a:rPr>
                        <a:t>Respecter les </a:t>
                      </a: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AJR (Apports Journaliers Recommandés) </a:t>
                      </a:r>
                      <a:endParaRPr lang="fr-FR" sz="1800" b="0" dirty="0">
                        <a:solidFill>
                          <a:schemeClr val="tx1"/>
                        </a:solidFill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Les données concernées ne sont pas assez représentées dans les données fournies. On ne les a donc pas retenues :</a:t>
                      </a: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vitamin-b1_100g 0.008736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magnesium_100g 0.008279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vitamin-e_100g 0.008035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vitamin-b6_100g 0.007578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vitamin-pp_100g 0.007213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vitamin-b9_100g 0.007009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vitamin-b2_100g 0.006562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vitamin-d_100g 0.006004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vitamin-a_100g 0.005983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phosphorus_100g 0.005719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vitamin-b12_100g 0.005638 </a:t>
                      </a:r>
                    </a:p>
                    <a:p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NA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759475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58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Quelques constats sur les données analysées,</a:t>
            </a: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qui montrent l’intérêt de bien choisir</a:t>
            </a:r>
          </a:p>
        </p:txBody>
      </p:sp>
    </p:spTree>
    <p:extLst>
      <p:ext uri="{BB962C8B-B14F-4D97-AF65-F5344CB8AC3E}">
        <p14:creationId xmlns:p14="http://schemas.microsoft.com/office/powerpoint/2010/main" val="4042274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838</Words>
  <Application>Microsoft Office PowerPoint</Application>
  <PresentationFormat>Grand écran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8" baseType="lpstr">
      <vt:lpstr>Gungsuh</vt:lpstr>
      <vt:lpstr>Aharoni</vt:lpstr>
      <vt:lpstr>Arial</vt:lpstr>
      <vt:lpstr>BNPP Sans</vt:lpstr>
      <vt:lpstr>Calibri</vt:lpstr>
      <vt:lpstr>Calibri Light</vt:lpstr>
      <vt:lpstr>Symbol</vt:lpstr>
      <vt:lpstr>Wingdings</vt:lpstr>
      <vt:lpstr>Thème Office</vt:lpstr>
      <vt:lpstr>Lamarmite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Francois BOYER</dc:creator>
  <cp:lastModifiedBy>Francois BOYER</cp:lastModifiedBy>
  <cp:revision>95</cp:revision>
  <dcterms:created xsi:type="dcterms:W3CDTF">2020-02-09T14:26:24Z</dcterms:created>
  <dcterms:modified xsi:type="dcterms:W3CDTF">2020-02-19T08:52:28Z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8ed5431-0ab7-4c1b-98f4-d4e50f674d02_Enabled">
    <vt:lpwstr>True</vt:lpwstr>
  </property>
  <property fmtid="{D5CDD505-2E9C-101B-9397-08002B2CF9AE}" pid="3" name="MSIP_Label_48ed5431-0ab7-4c1b-98f4-d4e50f674d02_SiteId">
    <vt:lpwstr>614f9c25-bffa-42c7-86d8-964101f55fa2</vt:lpwstr>
  </property>
  <property fmtid="{D5CDD505-2E9C-101B-9397-08002B2CF9AE}" pid="4" name="MSIP_Label_48ed5431-0ab7-4c1b-98f4-d4e50f674d02_Owner">
    <vt:lpwstr>francois.boyer@bnpparibas.com</vt:lpwstr>
  </property>
  <property fmtid="{D5CDD505-2E9C-101B-9397-08002B2CF9AE}" pid="5" name="MSIP_Label_48ed5431-0ab7-4c1b-98f4-d4e50f674d02_SetDate">
    <vt:lpwstr>2020-02-09T14:30:43.7271063Z</vt:lpwstr>
  </property>
  <property fmtid="{D5CDD505-2E9C-101B-9397-08002B2CF9AE}" pid="6" name="MSIP_Label_48ed5431-0ab7-4c1b-98f4-d4e50f674d02_Name">
    <vt:lpwstr>Public</vt:lpwstr>
  </property>
  <property fmtid="{D5CDD505-2E9C-101B-9397-08002B2CF9AE}" pid="7" name="MSIP_Label_48ed5431-0ab7-4c1b-98f4-d4e50f674d02_Application">
    <vt:lpwstr>Microsoft Azure Information Protection</vt:lpwstr>
  </property>
  <property fmtid="{D5CDD505-2E9C-101B-9397-08002B2CF9AE}" pid="8" name="MSIP_Label_48ed5431-0ab7-4c1b-98f4-d4e50f674d02_ActionId">
    <vt:lpwstr>fbf11d15-1d91-4bd9-9f54-d23606288d79</vt:lpwstr>
  </property>
  <property fmtid="{D5CDD505-2E9C-101B-9397-08002B2CF9AE}" pid="9" name="MSIP_Label_48ed5431-0ab7-4c1b-98f4-d4e50f674d02_Extended_MSFT_Method">
    <vt:lpwstr>Manual</vt:lpwstr>
  </property>
  <property fmtid="{D5CDD505-2E9C-101B-9397-08002B2CF9AE}" pid="10" name="Sensitivity">
    <vt:lpwstr>Public</vt:lpwstr>
  </property>
</Properties>
</file>